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Archivo Black" panose="020B0A03020202020B04" pitchFamily="34" charset="0"/>
      <p:regular r:id="rId32"/>
    </p:embeddedFont>
    <p:embeddedFont>
      <p:font typeface="Arial Nova Condensed" panose="020B0506020202020204" pitchFamily="34" charset="0"/>
      <p:regular r:id="rId33"/>
    </p:embeddedFont>
    <p:embeddedFont>
      <p:font typeface="Arial Nova Condensed Bold" panose="020B0806020202020204" pitchFamily="34" charset="0"/>
      <p:regular r:id="rId34"/>
    </p:embeddedFont>
    <p:embeddedFont>
      <p:font typeface="Arial Nova Condensed Bold Italics" panose="020B0806020202090204" pitchFamily="34" charset="0"/>
      <p:regular r:id="rId35"/>
    </p:embeddedFont>
    <p:embeddedFont>
      <p:font typeface="Arial Nova Condensed Italics" panose="020B0506020202090204" pitchFamily="34" charset="0"/>
      <p:regular r:id="rId36"/>
    </p:embeddedFont>
    <p:embeddedFont>
      <p:font typeface="Arial Nova Condensed Light" panose="020B0306020202020204" pitchFamily="34" charset="0"/>
      <p:regular r:id="rId37"/>
    </p:embeddedFont>
    <p:embeddedFont>
      <p:font typeface="Arial Nova Condensed Light Italics" panose="020B0306020202090204" pitchFamily="34" charset="0"/>
      <p:regular r:id="rId38"/>
    </p:embeddedFont>
    <p:embeddedFont>
      <p:font typeface="Arimo" panose="020B0604020202020204" pitchFamily="34" charset="0"/>
      <p:regular r:id="rId39"/>
    </p:embeddedFont>
    <p:embeddedFont>
      <p:font typeface="Arimo Bold" panose="020B0704020202020204" pitchFamily="34" charset="0"/>
      <p:regular r:id="rId40"/>
    </p:embeddedFont>
    <p:embeddedFont>
      <p:font typeface="Arimo Bold Italics" panose="020B0704020202090204" pitchFamily="34" charset="0"/>
      <p:regular r:id="rId41"/>
    </p:embeddedFont>
    <p:embeddedFont>
      <p:font typeface="Arimo Italics" panose="020B0604020202090204" pitchFamily="34" charset="0"/>
      <p:regular r:id="rId42"/>
    </p:embeddedFont>
    <p:embeddedFont>
      <p:font typeface="Cy Grotesk Grand" pitchFamily="2" charset="0"/>
      <p:regular r:id="rId43"/>
    </p:embeddedFont>
    <p:embeddedFont>
      <p:font typeface="Cy Grotesk Grand Bold"/>
      <p:regular r:id="rId44"/>
    </p:embeddedFont>
    <p:embeddedFont>
      <p:font typeface="Cy Grotesk Grand Heavy" pitchFamily="2" charset="0"/>
      <p:regular r:id="rId45"/>
    </p:embeddedFont>
    <p:embeddedFont>
      <p:font typeface="Cy Grotesk Grand Light" pitchFamily="2" charset="0"/>
      <p:regular r:id="rId46"/>
    </p:embeddedFont>
    <p:embeddedFont>
      <p:font typeface="Cy Grotesk Grand Semi-Bold" pitchFamily="2" charset="0"/>
      <p:regular r:id="rId47"/>
    </p:embeddedFont>
    <p:embeddedFont>
      <p:font typeface="Cy Grotesk Grand Thin" pitchFamily="2" charset="0"/>
      <p:regular r:id="rId48"/>
    </p:embeddedFont>
    <p:embeddedFont>
      <p:font typeface="Cy Grotesk Grand Ultra-Bold" pitchFamily="2" charset="0"/>
      <p:regular r:id="rId49"/>
    </p:embeddedFont>
    <p:embeddedFont>
      <p:font typeface="DejaVu Serif" panose="02060603050605020204" pitchFamily="18" charset="0"/>
      <p:regular r:id="rId50"/>
    </p:embeddedFont>
    <p:embeddedFont>
      <p:font typeface="DejaVu Serif Bold" panose="02060803050605020204"/>
      <p:regular r:id="rId51"/>
    </p:embeddedFont>
    <p:embeddedFont>
      <p:font typeface="DejaVu Serif Bold Italics" panose="020608030503050B0204" pitchFamily="18" charset="0"/>
      <p:regular r:id="rId52"/>
    </p:embeddedFont>
    <p:embeddedFont>
      <p:font typeface="DejaVu Serif Italics" panose="020606030503050B0204" pitchFamily="18" charset="0"/>
      <p:regular r:id="rId53"/>
    </p:embeddedFont>
    <p:embeddedFont>
      <p:font typeface="ITC Zapf Chancery" panose="0204050305060A060B04" pitchFamily="18" charset="0"/>
      <p:regular r:id="rId54"/>
    </p:embeddedFont>
    <p:embeddedFont>
      <p:font typeface="ITC Zapf Chancery Bold" panose="0204080408040A080B04" pitchFamily="18" charset="0"/>
      <p:regular r:id="rId55"/>
    </p:embeddedFont>
    <p:embeddedFont>
      <p:font typeface="ITC Zapf Chancery Italics" panose="0209050305060A0D0B04" pitchFamily="18" charset="0"/>
      <p:regular r:id="rId56"/>
    </p:embeddedFont>
    <p:embeddedFont>
      <p:font typeface="ITC Zapf Chancery Light" panose="0204030204060A060B04" pitchFamily="18" charset="0"/>
      <p:regular r:id="rId57"/>
    </p:embeddedFont>
    <p:embeddedFont>
      <p:font typeface="ITC Zapf Chancery Light Italics" panose="0209030204060A0D0B04" pitchFamily="18" charset="0"/>
      <p:regular r:id="rId58"/>
    </p:embeddedFont>
    <p:embeddedFont>
      <p:font typeface="ITC Zapf Chancery Semi-Bold" panose="0204070407060A060B04" pitchFamily="18" charset="0"/>
      <p:regular r:id="rId59"/>
    </p:embeddedFont>
    <p:embeddedFont>
      <p:font typeface="Old Standard" panose="02040503050505020303"/>
      <p:regular r:id="rId60"/>
    </p:embeddedFont>
    <p:embeddedFont>
      <p:font typeface="Old Standard Bold" panose="02040503050505020303" pitchFamily="18" charset="0"/>
      <p:regular r:id="rId61"/>
    </p:embeddedFont>
    <p:embeddedFont>
      <p:font typeface="Old Standard Italics" panose="02040503050505090303" pitchFamily="18" charset="0"/>
      <p:regular r:id="rId62"/>
    </p:embeddedFont>
    <p:embeddedFont>
      <p:font typeface="Yeseva One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8.fntdata" /><Relationship Id="rId21" Type="http://schemas.openxmlformats.org/officeDocument/2006/relationships/slide" Target="slides/slide20.xml" /><Relationship Id="rId34" Type="http://schemas.openxmlformats.org/officeDocument/2006/relationships/font" Target="fonts/font3.fntdata" /><Relationship Id="rId42" Type="http://schemas.openxmlformats.org/officeDocument/2006/relationships/font" Target="fonts/font11.fntdata" /><Relationship Id="rId47" Type="http://schemas.openxmlformats.org/officeDocument/2006/relationships/font" Target="fonts/font16.fntdata" /><Relationship Id="rId50" Type="http://schemas.openxmlformats.org/officeDocument/2006/relationships/font" Target="fonts/font19.fntdata" /><Relationship Id="rId55" Type="http://schemas.openxmlformats.org/officeDocument/2006/relationships/font" Target="fonts/font24.fntdata" /><Relationship Id="rId63" Type="http://schemas.openxmlformats.org/officeDocument/2006/relationships/font" Target="fonts/font32.fntdata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font" Target="fonts/font1.fntdata" /><Relationship Id="rId37" Type="http://schemas.openxmlformats.org/officeDocument/2006/relationships/font" Target="fonts/font6.fntdata" /><Relationship Id="rId40" Type="http://schemas.openxmlformats.org/officeDocument/2006/relationships/font" Target="fonts/font9.fntdata" /><Relationship Id="rId45" Type="http://schemas.openxmlformats.org/officeDocument/2006/relationships/font" Target="fonts/font14.fntdata" /><Relationship Id="rId53" Type="http://schemas.openxmlformats.org/officeDocument/2006/relationships/font" Target="fonts/font22.fntdata" /><Relationship Id="rId58" Type="http://schemas.openxmlformats.org/officeDocument/2006/relationships/font" Target="fonts/font27.fntdata" /><Relationship Id="rId66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font" Target="fonts/font5.fntdata" /><Relationship Id="rId49" Type="http://schemas.openxmlformats.org/officeDocument/2006/relationships/font" Target="fonts/font18.fntdata" /><Relationship Id="rId57" Type="http://schemas.openxmlformats.org/officeDocument/2006/relationships/font" Target="fonts/font26.fntdata" /><Relationship Id="rId61" Type="http://schemas.openxmlformats.org/officeDocument/2006/relationships/font" Target="fonts/font30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font" Target="fonts/font13.fntdata" /><Relationship Id="rId52" Type="http://schemas.openxmlformats.org/officeDocument/2006/relationships/font" Target="fonts/font21.fntdata" /><Relationship Id="rId60" Type="http://schemas.openxmlformats.org/officeDocument/2006/relationships/font" Target="fonts/font29.fntdata" /><Relationship Id="rId65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font" Target="fonts/font4.fntdata" /><Relationship Id="rId43" Type="http://schemas.openxmlformats.org/officeDocument/2006/relationships/font" Target="fonts/font12.fntdata" /><Relationship Id="rId48" Type="http://schemas.openxmlformats.org/officeDocument/2006/relationships/font" Target="fonts/font17.fntdata" /><Relationship Id="rId56" Type="http://schemas.openxmlformats.org/officeDocument/2006/relationships/font" Target="fonts/font25.fntdata" /><Relationship Id="rId64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font" Target="fonts/font20.fntdata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font" Target="fonts/font2.fntdata" /><Relationship Id="rId38" Type="http://schemas.openxmlformats.org/officeDocument/2006/relationships/font" Target="fonts/font7.fntdata" /><Relationship Id="rId46" Type="http://schemas.openxmlformats.org/officeDocument/2006/relationships/font" Target="fonts/font15.fntdata" /><Relationship Id="rId59" Type="http://schemas.openxmlformats.org/officeDocument/2006/relationships/font" Target="fonts/font28.fntdata" /><Relationship Id="rId67" Type="http://schemas.openxmlformats.org/officeDocument/2006/relationships/tableStyles" Target="tableStyles.xml" /><Relationship Id="rId20" Type="http://schemas.openxmlformats.org/officeDocument/2006/relationships/slide" Target="slides/slide19.xml" /><Relationship Id="rId41" Type="http://schemas.openxmlformats.org/officeDocument/2006/relationships/font" Target="fonts/font10.fntdata" /><Relationship Id="rId54" Type="http://schemas.openxmlformats.org/officeDocument/2006/relationships/font" Target="fonts/font23.fntdata" /><Relationship Id="rId62" Type="http://schemas.openxmlformats.org/officeDocument/2006/relationships/font" Target="fonts/font31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8.jpeg" /><Relationship Id="rId4" Type="http://schemas.openxmlformats.org/officeDocument/2006/relationships/image" Target="../media/image27.jpe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 /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 /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1.jpeg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 /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sv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" b="-10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5762" y="3638550"/>
            <a:ext cx="13615232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0"/>
              </a:lnSpc>
            </a:pPr>
            <a:r>
              <a:rPr lang="en-US" sz="10500" spc="105">
                <a:solidFill>
                  <a:srgbClr val="FFFFFF">
                    <a:alpha val="98824"/>
                  </a:srgbClr>
                </a:solidFill>
                <a:latin typeface="Yeseva One"/>
              </a:rPr>
              <a:t>Battle of Stalingrad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6384" y="8651875"/>
            <a:ext cx="1361523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350">
                <a:solidFill>
                  <a:srgbClr val="FFFFFF"/>
                </a:solidFill>
                <a:latin typeface="Yeseva One"/>
              </a:rPr>
              <a:t>THE WAR THAT CHANGED THE COURSE OF HISTORY.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8870" y="1028700"/>
            <a:ext cx="8085130" cy="6836098"/>
          </a:xfrm>
          <a:custGeom>
            <a:avLst/>
            <a:gdLst/>
            <a:ahLst/>
            <a:cxnLst/>
            <a:rect l="l" t="t" r="r" b="b"/>
            <a:pathLst>
              <a:path w="8085130" h="6836098">
                <a:moveTo>
                  <a:pt x="0" y="0"/>
                </a:moveTo>
                <a:lnTo>
                  <a:pt x="8085130" y="0"/>
                </a:lnTo>
                <a:lnTo>
                  <a:pt x="8085130" y="6836098"/>
                </a:lnTo>
                <a:lnTo>
                  <a:pt x="0" y="6836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67" r="-63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56918" y="1028700"/>
            <a:ext cx="5802382" cy="7411844"/>
          </a:xfrm>
          <a:custGeom>
            <a:avLst/>
            <a:gdLst/>
            <a:ahLst/>
            <a:cxnLst/>
            <a:rect l="l" t="t" r="r" b="b"/>
            <a:pathLst>
              <a:path w="5802382" h="7411844">
                <a:moveTo>
                  <a:pt x="0" y="0"/>
                </a:moveTo>
                <a:lnTo>
                  <a:pt x="5802382" y="0"/>
                </a:lnTo>
                <a:lnTo>
                  <a:pt x="5802382" y="7411844"/>
                </a:lnTo>
                <a:lnTo>
                  <a:pt x="0" y="7411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102" r="-7605" b="-57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156898"/>
            <a:ext cx="8085130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FFF"/>
                </a:solidFill>
                <a:latin typeface="Arial Nova Condensed Italics"/>
              </a:rPr>
              <a:t>Soviet T-34 Tank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20925" y="8510270"/>
            <a:ext cx="2874367" cy="141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EFE"/>
                </a:solidFill>
                <a:latin typeface="Arial Nova Condensed Italics"/>
              </a:rPr>
              <a:t>Georgi  Jukov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EFE"/>
                </a:solidFill>
                <a:latin typeface="Arial Nova Condensed Italics"/>
              </a:rPr>
              <a:t>(marshal)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888" b="-1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98502" y="4274503"/>
            <a:ext cx="1169099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EFE"/>
                </a:solidFill>
                <a:latin typeface="Cy Grotesk Grand Bold"/>
              </a:rPr>
              <a:t>Causes of War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37062" y="8358505"/>
            <a:ext cx="9413875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Germans want to go east.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16230600" cy="6565733"/>
          </a:xfrm>
          <a:custGeom>
            <a:avLst/>
            <a:gdLst/>
            <a:ahLst/>
            <a:cxnLst/>
            <a:rect l="l" t="t" r="r" b="b"/>
            <a:pathLst>
              <a:path w="16230600" h="6565733">
                <a:moveTo>
                  <a:pt x="0" y="0"/>
                </a:moveTo>
                <a:lnTo>
                  <a:pt x="16230600" y="0"/>
                </a:lnTo>
                <a:lnTo>
                  <a:pt x="16230600" y="6565733"/>
                </a:lnTo>
                <a:lnTo>
                  <a:pt x="0" y="6565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73" b="-23452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70640"/>
            <a:ext cx="8503256" cy="529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19250" lvl="1" indent="-809625">
              <a:lnSpc>
                <a:spcPts val="10500"/>
              </a:lnSpc>
              <a:buFont typeface="Arial"/>
              <a:buChar char="•"/>
            </a:pPr>
            <a:r>
              <a:rPr lang="en-US" sz="7500">
                <a:solidFill>
                  <a:srgbClr val="DD0100"/>
                </a:solidFill>
                <a:latin typeface="Yeseva One"/>
              </a:rPr>
              <a:t>Domination</a:t>
            </a:r>
          </a:p>
          <a:p>
            <a:pPr marL="1619250" lvl="1" indent="-809625">
              <a:lnSpc>
                <a:spcPts val="10500"/>
              </a:lnSpc>
              <a:buFont typeface="Arial"/>
              <a:buChar char="•"/>
            </a:pPr>
            <a:r>
              <a:rPr lang="en-US" sz="7500">
                <a:solidFill>
                  <a:srgbClr val="DD0100"/>
                </a:solidFill>
                <a:latin typeface="Yeseva One"/>
              </a:rPr>
              <a:t>Strategy</a:t>
            </a:r>
          </a:p>
          <a:p>
            <a:pPr marL="1619250" lvl="1" indent="-809625">
              <a:lnSpc>
                <a:spcPts val="10500"/>
              </a:lnSpc>
              <a:buFont typeface="Arial"/>
              <a:buChar char="•"/>
            </a:pPr>
            <a:r>
              <a:rPr lang="en-US" sz="7500">
                <a:solidFill>
                  <a:srgbClr val="DD0100"/>
                </a:solidFill>
                <a:latin typeface="Yeseva One"/>
              </a:rPr>
              <a:t>Mine</a:t>
            </a:r>
          </a:p>
          <a:p>
            <a:pPr marL="1619250" lvl="1" indent="-809625">
              <a:lnSpc>
                <a:spcPts val="10500"/>
              </a:lnSpc>
              <a:buFont typeface="Arial"/>
              <a:buChar char="•"/>
            </a:pPr>
            <a:r>
              <a:rPr lang="en-US" sz="7500">
                <a:solidFill>
                  <a:srgbClr val="DD0100"/>
                </a:solidFill>
                <a:latin typeface="Yeseva One"/>
              </a:rPr>
              <a:t>Oil</a:t>
            </a:r>
          </a:p>
        </p:txBody>
      </p:sp>
      <p:sp>
        <p:nvSpPr>
          <p:cNvPr id="3" name="Freeform 3"/>
          <p:cNvSpPr/>
          <p:nvPr/>
        </p:nvSpPr>
        <p:spPr>
          <a:xfrm>
            <a:off x="12803988" y="1793288"/>
            <a:ext cx="3760738" cy="2719760"/>
          </a:xfrm>
          <a:custGeom>
            <a:avLst/>
            <a:gdLst/>
            <a:ahLst/>
            <a:cxnLst/>
            <a:rect l="l" t="t" r="r" b="b"/>
            <a:pathLst>
              <a:path w="3760738" h="2719760">
                <a:moveTo>
                  <a:pt x="0" y="0"/>
                </a:moveTo>
                <a:lnTo>
                  <a:pt x="3760738" y="0"/>
                </a:lnTo>
                <a:lnTo>
                  <a:pt x="3760738" y="2719760"/>
                </a:lnTo>
                <a:lnTo>
                  <a:pt x="0" y="2719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9" r="-2459" b="-7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91154" y="1847802"/>
            <a:ext cx="3828586" cy="2665246"/>
          </a:xfrm>
          <a:custGeom>
            <a:avLst/>
            <a:gdLst/>
            <a:ahLst/>
            <a:cxnLst/>
            <a:rect l="l" t="t" r="r" b="b"/>
            <a:pathLst>
              <a:path w="3828586" h="2665246">
                <a:moveTo>
                  <a:pt x="0" y="0"/>
                </a:moveTo>
                <a:lnTo>
                  <a:pt x="3828586" y="0"/>
                </a:lnTo>
                <a:lnTo>
                  <a:pt x="3828586" y="2665246"/>
                </a:lnTo>
                <a:lnTo>
                  <a:pt x="0" y="2665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03" r="-1650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33977" y="5233174"/>
            <a:ext cx="3685763" cy="2719760"/>
          </a:xfrm>
          <a:custGeom>
            <a:avLst/>
            <a:gdLst/>
            <a:ahLst/>
            <a:cxnLst/>
            <a:rect l="l" t="t" r="r" b="b"/>
            <a:pathLst>
              <a:path w="3685763" h="2719760">
                <a:moveTo>
                  <a:pt x="0" y="0"/>
                </a:moveTo>
                <a:lnTo>
                  <a:pt x="3685763" y="0"/>
                </a:lnTo>
                <a:lnTo>
                  <a:pt x="3685763" y="2719760"/>
                </a:lnTo>
                <a:lnTo>
                  <a:pt x="0" y="271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84" r="-1588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37605" y="5233174"/>
            <a:ext cx="3727121" cy="2719760"/>
          </a:xfrm>
          <a:custGeom>
            <a:avLst/>
            <a:gdLst/>
            <a:ahLst/>
            <a:cxnLst/>
            <a:rect l="l" t="t" r="r" b="b"/>
            <a:pathLst>
              <a:path w="3727121" h="2719760">
                <a:moveTo>
                  <a:pt x="0" y="0"/>
                </a:moveTo>
                <a:lnTo>
                  <a:pt x="3727121" y="0"/>
                </a:lnTo>
                <a:lnTo>
                  <a:pt x="3727121" y="2719760"/>
                </a:lnTo>
                <a:lnTo>
                  <a:pt x="0" y="2719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31" r="-553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81050"/>
            <a:ext cx="358870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EFE"/>
                </a:solidFill>
                <a:latin typeface="Old Standard"/>
              </a:rPr>
              <a:t>For these: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6565733"/>
          </a:xfrm>
          <a:custGeom>
            <a:avLst/>
            <a:gdLst/>
            <a:ahLst/>
            <a:cxnLst/>
            <a:rect l="l" t="t" r="r" b="b"/>
            <a:pathLst>
              <a:path w="16230600" h="6565733">
                <a:moveTo>
                  <a:pt x="0" y="0"/>
                </a:moveTo>
                <a:lnTo>
                  <a:pt x="16230600" y="0"/>
                </a:lnTo>
                <a:lnTo>
                  <a:pt x="16230600" y="6565733"/>
                </a:lnTo>
                <a:lnTo>
                  <a:pt x="0" y="6565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487" b="-603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62239" y="8358505"/>
            <a:ext cx="12163522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Germans want to rule the world.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6634475"/>
          </a:xfrm>
          <a:custGeom>
            <a:avLst/>
            <a:gdLst/>
            <a:ahLst/>
            <a:cxnLst/>
            <a:rect l="l" t="t" r="r" b="b"/>
            <a:pathLst>
              <a:path w="16230600" h="6634475">
                <a:moveTo>
                  <a:pt x="0" y="0"/>
                </a:moveTo>
                <a:lnTo>
                  <a:pt x="16230600" y="0"/>
                </a:lnTo>
                <a:lnTo>
                  <a:pt x="16230600" y="6634475"/>
                </a:lnTo>
                <a:lnTo>
                  <a:pt x="0" y="663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490" b="-122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7911521"/>
            <a:ext cx="18288000" cy="182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Stalingrad has a strategic location.                 And the gate of the Caucasus.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6590460"/>
          </a:xfrm>
          <a:custGeom>
            <a:avLst/>
            <a:gdLst/>
            <a:ahLst/>
            <a:cxnLst/>
            <a:rect l="l" t="t" r="r" b="b"/>
            <a:pathLst>
              <a:path w="16230600" h="6590460">
                <a:moveTo>
                  <a:pt x="0" y="0"/>
                </a:moveTo>
                <a:lnTo>
                  <a:pt x="16230600" y="0"/>
                </a:lnTo>
                <a:lnTo>
                  <a:pt x="16230600" y="6590460"/>
                </a:lnTo>
                <a:lnTo>
                  <a:pt x="0" y="659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180" b="-1918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7514385"/>
            <a:ext cx="18288000" cy="182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The Russians suffered many casualties in Leningrad.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9879" y="857250"/>
            <a:ext cx="1736824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Yeseva One"/>
              </a:rPr>
              <a:t>Some Information About War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329395"/>
            <a:ext cx="16230600" cy="452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4CAD0"/>
                </a:solidFill>
                <a:latin typeface="Old Standard"/>
              </a:rPr>
              <a:t>The war started in August 1942.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4CAD0"/>
                </a:solidFill>
                <a:latin typeface="Old Standard"/>
              </a:rPr>
              <a:t>It took 164 days.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4CAD0"/>
                </a:solidFill>
                <a:latin typeface="Old Standard"/>
              </a:rPr>
              <a:t>The battle changed the fate of the Second World War.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4CAD0"/>
                </a:solidFill>
                <a:latin typeface="Old Standard"/>
              </a:rPr>
              <a:t>The war took place in very difficult conditions. 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4CAD0"/>
                </a:solidFill>
                <a:latin typeface="Old Standard"/>
              </a:rPr>
              <a:t>Most of the soldiers starved to death, froze to death, died of disease.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4CAD0"/>
                </a:solidFill>
                <a:latin typeface="Old Standard"/>
              </a:rPr>
              <a:t>Russians blockaded the Germans in Stalingrad.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C4CAD0"/>
                </a:solidFill>
                <a:latin typeface="Old Standard"/>
              </a:rPr>
              <a:t>The aid coming from Moscow to the Russians changed the course of the war.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7594910" cy="6421610"/>
          </a:xfrm>
          <a:custGeom>
            <a:avLst/>
            <a:gdLst/>
            <a:ahLst/>
            <a:cxnLst/>
            <a:rect l="l" t="t" r="r" b="b"/>
            <a:pathLst>
              <a:path w="7594910" h="6421610">
                <a:moveTo>
                  <a:pt x="0" y="0"/>
                </a:moveTo>
                <a:lnTo>
                  <a:pt x="7594910" y="0"/>
                </a:lnTo>
                <a:lnTo>
                  <a:pt x="7594910" y="6421610"/>
                </a:lnTo>
                <a:lnTo>
                  <a:pt x="0" y="642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4" t="-6120" r="-332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64390" y="1028700"/>
            <a:ext cx="7594910" cy="6421610"/>
          </a:xfrm>
          <a:custGeom>
            <a:avLst/>
            <a:gdLst/>
            <a:ahLst/>
            <a:cxnLst/>
            <a:rect l="l" t="t" r="r" b="b"/>
            <a:pathLst>
              <a:path w="7594910" h="6421610">
                <a:moveTo>
                  <a:pt x="0" y="0"/>
                </a:moveTo>
                <a:lnTo>
                  <a:pt x="7594910" y="0"/>
                </a:lnTo>
                <a:lnTo>
                  <a:pt x="7594910" y="6421610"/>
                </a:lnTo>
                <a:lnTo>
                  <a:pt x="0" y="642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25" r="-206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247650"/>
            <a:ext cx="742335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EFE"/>
                </a:solidFill>
                <a:latin typeface="Old Standard"/>
              </a:rPr>
              <a:t>Photos from the War: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9691" y="7878300"/>
            <a:ext cx="6352927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FFFEFE"/>
                </a:solidFill>
                <a:latin typeface="Arial Nova Condensed Italics"/>
              </a:rPr>
              <a:t>Stalingrad after the Victory.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36789" y="7878300"/>
            <a:ext cx="685011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>
                <a:solidFill>
                  <a:srgbClr val="FFFEFE"/>
                </a:solidFill>
                <a:latin typeface="Arial Nova Condensed Italics"/>
              </a:rPr>
              <a:t>Close-quarters combat (CQC)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64390" y="1028700"/>
            <a:ext cx="7594910" cy="6421610"/>
          </a:xfrm>
          <a:custGeom>
            <a:avLst/>
            <a:gdLst/>
            <a:ahLst/>
            <a:cxnLst/>
            <a:rect l="l" t="t" r="r" b="b"/>
            <a:pathLst>
              <a:path w="7594910" h="6421610">
                <a:moveTo>
                  <a:pt x="0" y="0"/>
                </a:moveTo>
                <a:lnTo>
                  <a:pt x="7594910" y="0"/>
                </a:lnTo>
                <a:lnTo>
                  <a:pt x="7594910" y="6421610"/>
                </a:lnTo>
                <a:lnTo>
                  <a:pt x="0" y="642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93" r="-64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7594910" cy="6421610"/>
          </a:xfrm>
          <a:custGeom>
            <a:avLst/>
            <a:gdLst/>
            <a:ahLst/>
            <a:cxnLst/>
            <a:rect l="l" t="t" r="r" b="b"/>
            <a:pathLst>
              <a:path w="7594910" h="6421610">
                <a:moveTo>
                  <a:pt x="0" y="0"/>
                </a:moveTo>
                <a:lnTo>
                  <a:pt x="7594910" y="0"/>
                </a:lnTo>
                <a:lnTo>
                  <a:pt x="7594910" y="6421610"/>
                </a:lnTo>
                <a:lnTo>
                  <a:pt x="0" y="642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380" r="-113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09161" y="8074977"/>
            <a:ext cx="6433989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EFE"/>
                </a:solidFill>
                <a:latin typeface="Arial Nova Condensed Italics"/>
              </a:rPr>
              <a:t>After the Luftwaffe attacks.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64390" y="7670165"/>
            <a:ext cx="7594910" cy="15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EFE"/>
                </a:solidFill>
                <a:latin typeface="Arial Nova Condensed Italics"/>
              </a:rPr>
              <a:t>He is a captured German soldier.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310959" y="1028700"/>
            <a:ext cx="6948341" cy="8229600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3" name="Freeform 3"/>
          <p:cNvSpPr/>
          <p:nvPr/>
        </p:nvSpPr>
        <p:spPr>
          <a:xfrm>
            <a:off x="10310959" y="1028700"/>
            <a:ext cx="6948341" cy="8229600"/>
          </a:xfrm>
          <a:custGeom>
            <a:avLst/>
            <a:gdLst/>
            <a:ahLst/>
            <a:cxnLst/>
            <a:rect l="l" t="t" r="r" b="b"/>
            <a:pathLst>
              <a:path w="6948341" h="8229600">
                <a:moveTo>
                  <a:pt x="0" y="0"/>
                </a:moveTo>
                <a:lnTo>
                  <a:pt x="6948341" y="0"/>
                </a:lnTo>
                <a:lnTo>
                  <a:pt x="69483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01" b="-910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6072769"/>
            <a:ext cx="8115300" cy="2193863"/>
          </a:xfrm>
          <a:custGeom>
            <a:avLst/>
            <a:gdLst/>
            <a:ahLst/>
            <a:cxnLst/>
            <a:rect l="l" t="t" r="r" b="b"/>
            <a:pathLst>
              <a:path w="8115300" h="2193863">
                <a:moveTo>
                  <a:pt x="0" y="0"/>
                </a:moveTo>
                <a:lnTo>
                  <a:pt x="8115300" y="0"/>
                </a:lnTo>
                <a:lnTo>
                  <a:pt x="8115300" y="2193864"/>
                </a:lnTo>
                <a:lnTo>
                  <a:pt x="0" y="2193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010" b="-1212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976341"/>
            <a:ext cx="5392349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Yeseva One"/>
              </a:rPr>
              <a:t>Stalingrad Today,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990436"/>
            <a:ext cx="7447855" cy="390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FFFEFE"/>
                </a:solidFill>
                <a:latin typeface="Old Standard"/>
              </a:rPr>
              <a:t>Today name of the Stalingrad is Volgograd Oblast. </a:t>
            </a:r>
          </a:p>
          <a:p>
            <a:pPr marL="626111" lvl="1" indent="-313055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FFFEFE"/>
                </a:solidFill>
                <a:latin typeface="Old Standard"/>
              </a:rPr>
              <a:t>The name of the city changed in 1961.</a:t>
            </a:r>
          </a:p>
          <a:p>
            <a:pPr marL="626111" lvl="1" indent="-313055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FFFEFE"/>
                </a:solidFill>
                <a:latin typeface="Old Standard"/>
              </a:rPr>
              <a:t>The city is on the edge of  Idyll River. </a:t>
            </a:r>
          </a:p>
          <a:p>
            <a:pPr marL="626111" lvl="1" indent="-313055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FFFEFE"/>
                </a:solidFill>
                <a:latin typeface="Old Standard"/>
              </a:rPr>
              <a:t>It's an industrial area. </a:t>
            </a:r>
          </a:p>
          <a:p>
            <a:pPr marL="626111" lvl="1" indent="-313055" algn="l">
              <a:lnSpc>
                <a:spcPts val="4350"/>
              </a:lnSpc>
              <a:buFont typeface="Arial"/>
              <a:buChar char="•"/>
            </a:pPr>
            <a:r>
              <a:rPr lang="en-US" sz="2900">
                <a:solidFill>
                  <a:srgbClr val="FFFEFE"/>
                </a:solidFill>
                <a:latin typeface="Old Standard"/>
              </a:rPr>
              <a:t>It is the city with the best transportation in the country.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09430" y="8219008"/>
            <a:ext cx="215384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Arial Nova Condensed Italics"/>
              </a:rPr>
              <a:t>Volga (Idyll) River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7263160"/>
          </a:xfrm>
          <a:custGeom>
            <a:avLst/>
            <a:gdLst/>
            <a:ahLst/>
            <a:cxnLst/>
            <a:rect l="l" t="t" r="r" b="b"/>
            <a:pathLst>
              <a:path w="16230600" h="7263160">
                <a:moveTo>
                  <a:pt x="0" y="0"/>
                </a:moveTo>
                <a:lnTo>
                  <a:pt x="16230600" y="0"/>
                </a:lnTo>
                <a:lnTo>
                  <a:pt x="16230600" y="7263160"/>
                </a:lnTo>
                <a:lnTo>
                  <a:pt x="0" y="7263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26" b="-319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698865"/>
            <a:ext cx="16230600" cy="158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EFE"/>
                </a:solidFill>
                <a:latin typeface="Arial Nova Condensed Italics"/>
              </a:rPr>
              <a:t>Soviet soldiers are inside the building.</a:t>
            </a:r>
          </a:p>
          <a:p>
            <a:pPr algn="ctr">
              <a:lnSpc>
                <a:spcPts val="6439"/>
              </a:lnSpc>
            </a:pPr>
            <a:endParaRPr lang="en-US" sz="4599">
              <a:solidFill>
                <a:srgbClr val="FFFEFE"/>
              </a:solidFill>
              <a:latin typeface="Arial Nova Condensed Itali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629" b="-136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17862" y="4274503"/>
            <a:ext cx="1185227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EFE"/>
                </a:solidFill>
                <a:latin typeface="Cy Grotesk Grand Bold"/>
              </a:rPr>
              <a:t>Results of War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6646682"/>
          </a:xfrm>
          <a:custGeom>
            <a:avLst/>
            <a:gdLst/>
            <a:ahLst/>
            <a:cxnLst/>
            <a:rect l="l" t="t" r="r" b="b"/>
            <a:pathLst>
              <a:path w="16230600" h="6646682">
                <a:moveTo>
                  <a:pt x="0" y="0"/>
                </a:moveTo>
                <a:lnTo>
                  <a:pt x="16230600" y="0"/>
                </a:lnTo>
                <a:lnTo>
                  <a:pt x="16230600" y="6646682"/>
                </a:lnTo>
                <a:lnTo>
                  <a:pt x="0" y="6646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657" b="-650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50221" y="8358505"/>
            <a:ext cx="9187557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Germans were defeated.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6730446"/>
          </a:xfrm>
          <a:custGeom>
            <a:avLst/>
            <a:gdLst/>
            <a:ahLst/>
            <a:cxnLst/>
            <a:rect l="l" t="t" r="r" b="b"/>
            <a:pathLst>
              <a:path w="16230600" h="6730446">
                <a:moveTo>
                  <a:pt x="0" y="0"/>
                </a:moveTo>
                <a:lnTo>
                  <a:pt x="16230600" y="0"/>
                </a:lnTo>
                <a:lnTo>
                  <a:pt x="16230600" y="6730446"/>
                </a:lnTo>
                <a:lnTo>
                  <a:pt x="0" y="6730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23" b="-1351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75780" y="8358505"/>
            <a:ext cx="15336441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Most german soldier were taken captive.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0067247" cy="8229600"/>
          </a:xfrm>
          <a:custGeom>
            <a:avLst/>
            <a:gdLst/>
            <a:ahLst/>
            <a:cxnLst/>
            <a:rect l="l" t="t" r="r" b="b"/>
            <a:pathLst>
              <a:path w="10067247" h="8229600">
                <a:moveTo>
                  <a:pt x="0" y="0"/>
                </a:moveTo>
                <a:lnTo>
                  <a:pt x="10067247" y="0"/>
                </a:lnTo>
                <a:lnTo>
                  <a:pt x="100672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290" b="-412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882434" y="2790190"/>
            <a:ext cx="5376866" cy="4601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 The German general surrendered.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"/>
              </a:rPr>
              <a:t>(Friedrich Paulus)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31776" y="1028700"/>
            <a:ext cx="5127524" cy="6273677"/>
          </a:xfrm>
          <a:custGeom>
            <a:avLst/>
            <a:gdLst/>
            <a:ahLst/>
            <a:cxnLst/>
            <a:rect l="l" t="t" r="r" b="b"/>
            <a:pathLst>
              <a:path w="5127524" h="6273677">
                <a:moveTo>
                  <a:pt x="0" y="0"/>
                </a:moveTo>
                <a:lnTo>
                  <a:pt x="5127524" y="0"/>
                </a:lnTo>
                <a:lnTo>
                  <a:pt x="5127524" y="6273677"/>
                </a:lnTo>
                <a:lnTo>
                  <a:pt x="0" y="6273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dash"/>
            <a:miter/>
          </a:ln>
        </p:spPr>
      </p:sp>
      <p:sp>
        <p:nvSpPr>
          <p:cNvPr id="3" name="Freeform 3"/>
          <p:cNvSpPr/>
          <p:nvPr/>
        </p:nvSpPr>
        <p:spPr>
          <a:xfrm>
            <a:off x="934059" y="1028700"/>
            <a:ext cx="11153203" cy="6273677"/>
          </a:xfrm>
          <a:custGeom>
            <a:avLst/>
            <a:gdLst/>
            <a:ahLst/>
            <a:cxnLst/>
            <a:rect l="l" t="t" r="r" b="b"/>
            <a:pathLst>
              <a:path w="11153203" h="6273677">
                <a:moveTo>
                  <a:pt x="0" y="0"/>
                </a:moveTo>
                <a:lnTo>
                  <a:pt x="11153203" y="0"/>
                </a:lnTo>
                <a:lnTo>
                  <a:pt x="11153203" y="6273677"/>
                </a:lnTo>
                <a:lnTo>
                  <a:pt x="0" y="6273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6350" y="8358505"/>
            <a:ext cx="17875300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German 6th Army was destroyed by the Soviets.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98404" y="7235702"/>
            <a:ext cx="339426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EFE"/>
                </a:solidFill>
                <a:latin typeface="Arial Nova Condensed Italics"/>
              </a:rPr>
              <a:t>6th Army flag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7529030"/>
          </a:xfrm>
          <a:custGeom>
            <a:avLst/>
            <a:gdLst/>
            <a:ahLst/>
            <a:cxnLst/>
            <a:rect l="l" t="t" r="r" b="b"/>
            <a:pathLst>
              <a:path w="16230600" h="7529030">
                <a:moveTo>
                  <a:pt x="0" y="0"/>
                </a:moveTo>
                <a:lnTo>
                  <a:pt x="16230600" y="0"/>
                </a:lnTo>
                <a:lnTo>
                  <a:pt x="16230600" y="7529030"/>
                </a:lnTo>
                <a:lnTo>
                  <a:pt x="0" y="7529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248" b="-409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5532" y="8756015"/>
            <a:ext cx="14136936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Things started to get worse for Hitler.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407" y="1028700"/>
            <a:ext cx="5833970" cy="5876246"/>
          </a:xfrm>
          <a:custGeom>
            <a:avLst/>
            <a:gdLst/>
            <a:ahLst/>
            <a:cxnLst/>
            <a:rect l="l" t="t" r="r" b="b"/>
            <a:pathLst>
              <a:path w="5833970" h="5876246">
                <a:moveTo>
                  <a:pt x="0" y="0"/>
                </a:moveTo>
                <a:lnTo>
                  <a:pt x="5833971" y="0"/>
                </a:lnTo>
                <a:lnTo>
                  <a:pt x="5833971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72378" y="1685775"/>
            <a:ext cx="11197400" cy="4515632"/>
          </a:xfrm>
          <a:custGeom>
            <a:avLst/>
            <a:gdLst/>
            <a:ahLst/>
            <a:cxnLst/>
            <a:rect l="l" t="t" r="r" b="b"/>
            <a:pathLst>
              <a:path w="11197400" h="4515632">
                <a:moveTo>
                  <a:pt x="0" y="0"/>
                </a:moveTo>
                <a:lnTo>
                  <a:pt x="11197399" y="0"/>
                </a:lnTo>
                <a:lnTo>
                  <a:pt x="11197399" y="4515632"/>
                </a:lnTo>
                <a:lnTo>
                  <a:pt x="0" y="451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675" t="-8801" r="-14748" b="-2780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25910" y="8358505"/>
            <a:ext cx="13636179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D0100"/>
                </a:solidFill>
                <a:latin typeface="DejaVu Serif Bold"/>
              </a:rPr>
              <a:t>Approximately 2 million people died.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274503"/>
            <a:ext cx="182880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EFE"/>
                </a:solidFill>
                <a:latin typeface="Cy Grotesk Grand Bold"/>
              </a:rPr>
              <a:t>And Unrecorded Losses...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1B1B1B"/>
          </a:solidFill>
        </p:spPr>
      </p:sp>
      <p:sp>
        <p:nvSpPr>
          <p:cNvPr id="3" name="TextBox 3"/>
          <p:cNvSpPr txBox="1"/>
          <p:nvPr/>
        </p:nvSpPr>
        <p:spPr>
          <a:xfrm>
            <a:off x="0" y="4109720"/>
            <a:ext cx="18288000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FFFFF"/>
                </a:solidFill>
                <a:latin typeface="Archivo Black"/>
              </a:rPr>
              <a:t>"Unless a nation’s life faces peril, war is murder."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94871" y="7017596"/>
            <a:ext cx="9298258" cy="117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FFFFFF"/>
                </a:solidFill>
                <a:latin typeface="ITC Zapf Chancery"/>
              </a:rPr>
              <a:t>M. Kemal Atatürk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8861" y="2996222"/>
            <a:ext cx="6718403" cy="4359027"/>
          </a:xfrm>
          <a:custGeom>
            <a:avLst/>
            <a:gdLst/>
            <a:ahLst/>
            <a:cxnLst/>
            <a:rect l="l" t="t" r="r" b="b"/>
            <a:pathLst>
              <a:path w="6718403" h="4359027">
                <a:moveTo>
                  <a:pt x="0" y="0"/>
                </a:moveTo>
                <a:lnTo>
                  <a:pt x="6718402" y="0"/>
                </a:lnTo>
                <a:lnTo>
                  <a:pt x="6718402" y="4359027"/>
                </a:lnTo>
                <a:lnTo>
                  <a:pt x="0" y="4359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70737" y="2996222"/>
            <a:ext cx="6718403" cy="4359027"/>
          </a:xfrm>
          <a:custGeom>
            <a:avLst/>
            <a:gdLst/>
            <a:ahLst/>
            <a:cxnLst/>
            <a:rect l="l" t="t" r="r" b="b"/>
            <a:pathLst>
              <a:path w="6718403" h="4359027">
                <a:moveTo>
                  <a:pt x="0" y="0"/>
                </a:moveTo>
                <a:lnTo>
                  <a:pt x="6718402" y="0"/>
                </a:lnTo>
                <a:lnTo>
                  <a:pt x="6718402" y="4359027"/>
                </a:lnTo>
                <a:lnTo>
                  <a:pt x="0" y="4359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826" b="-153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8861" y="895350"/>
            <a:ext cx="1509027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Yeseva One"/>
              </a:rPr>
              <a:t>One more thing about Stalingrad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8107724"/>
            <a:ext cx="18288000" cy="197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EFE"/>
                </a:solidFill>
                <a:latin typeface="Old Standard"/>
              </a:rPr>
              <a:t>This building is very important for the Russian.During the Battle of Stalingrad, Sergeant Yakov Pavlov and his command resisted in this building for months. And he defeats the Germans.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72549" y="7298099"/>
            <a:ext cx="2342902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Arial Nova Condensed Italics"/>
              </a:rPr>
              <a:t>Pavlov's house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65226" y="3601720"/>
            <a:ext cx="12157547" cy="299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60"/>
              </a:lnSpc>
            </a:pPr>
            <a:r>
              <a:rPr lang="en-US" sz="9200" spc="-92">
                <a:solidFill>
                  <a:srgbClr val="FFFEFE"/>
                </a:solidFill>
                <a:latin typeface="Cy Grotesk Grand Bold"/>
              </a:rPr>
              <a:t>Thanks for Listening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617029" y="8358505"/>
            <a:ext cx="3642271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Atınç Gök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33" b="-203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0688" y="4264978"/>
            <a:ext cx="9026625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FFFEFE"/>
                </a:solidFill>
                <a:latin typeface="Cy Grotesk Grand Bold"/>
              </a:rPr>
              <a:t>Belligerents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01300" y="1028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6858000" h="4114800">
                <a:moveTo>
                  <a:pt x="0" y="0"/>
                </a:moveTo>
                <a:lnTo>
                  <a:pt x="6858000" y="0"/>
                </a:lnTo>
                <a:lnTo>
                  <a:pt x="6858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6106" y="5608133"/>
            <a:ext cx="6308387" cy="4114800"/>
          </a:xfrm>
          <a:custGeom>
            <a:avLst/>
            <a:gdLst/>
            <a:ahLst/>
            <a:cxnLst/>
            <a:rect l="l" t="t" r="r" b="b"/>
            <a:pathLst>
              <a:path w="6308387" h="4114800">
                <a:moveTo>
                  <a:pt x="0" y="0"/>
                </a:moveTo>
                <a:lnTo>
                  <a:pt x="6308388" y="0"/>
                </a:lnTo>
                <a:lnTo>
                  <a:pt x="63083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16140" y="7681032"/>
            <a:ext cx="1630350" cy="1086900"/>
          </a:xfrm>
          <a:custGeom>
            <a:avLst/>
            <a:gdLst/>
            <a:ahLst/>
            <a:cxnLst/>
            <a:rect l="l" t="t" r="r" b="b"/>
            <a:pathLst>
              <a:path w="1630350" h="1086900">
                <a:moveTo>
                  <a:pt x="0" y="0"/>
                </a:moveTo>
                <a:lnTo>
                  <a:pt x="1630350" y="0"/>
                </a:lnTo>
                <a:lnTo>
                  <a:pt x="1630350" y="1086900"/>
                </a:lnTo>
                <a:lnTo>
                  <a:pt x="0" y="1086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9932" y="7681032"/>
            <a:ext cx="1630350" cy="1086900"/>
          </a:xfrm>
          <a:custGeom>
            <a:avLst/>
            <a:gdLst/>
            <a:ahLst/>
            <a:cxnLst/>
            <a:rect l="l" t="t" r="r" b="b"/>
            <a:pathLst>
              <a:path w="1630350" h="1086900">
                <a:moveTo>
                  <a:pt x="0" y="0"/>
                </a:moveTo>
                <a:lnTo>
                  <a:pt x="1630350" y="0"/>
                </a:lnTo>
                <a:lnTo>
                  <a:pt x="1630350" y="1086900"/>
                </a:lnTo>
                <a:lnTo>
                  <a:pt x="0" y="1086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09768" y="857250"/>
            <a:ext cx="824309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Yeseva One"/>
              </a:rPr>
              <a:t>Nazi Germany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711388"/>
            <a:ext cx="10035580" cy="379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EFE"/>
                </a:solidFill>
                <a:latin typeface="Old Standard"/>
              </a:rPr>
              <a:t>Germany from the Axis  Powers.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EFE"/>
                </a:solidFill>
                <a:latin typeface="Old Standard"/>
              </a:rPr>
              <a:t>Adolf  Hitler is command of the Germany.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EFE"/>
                </a:solidFill>
                <a:latin typeface="Old Standard"/>
              </a:rPr>
              <a:t>Army Group is B.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EFE"/>
                </a:solidFill>
                <a:latin typeface="Old Standard"/>
              </a:rPr>
              <a:t>Romania, Italy joined the war on the side of Germany.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EFE"/>
                </a:solidFill>
                <a:latin typeface="Old Standard"/>
              </a:rPr>
              <a:t>Luftwaffe and Wehrmacht is power of the Germany. 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EFE"/>
                </a:solidFill>
                <a:latin typeface="Old Standard"/>
              </a:rPr>
              <a:t>Luftwaffe = Air Force /// Wehrmacht = Armed Forces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EFE"/>
                </a:solidFill>
                <a:latin typeface="Old Standard"/>
              </a:rPr>
              <a:t>Friedrich Paulus is command of the 6.Army.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6436" y="8720307"/>
            <a:ext cx="87734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EFE"/>
                </a:solidFill>
                <a:latin typeface="Arial Nova Condensed Italics"/>
              </a:rPr>
              <a:t>Romania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24990" y="8720307"/>
            <a:ext cx="41265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EFE"/>
                </a:solidFill>
                <a:latin typeface="Arial Nova Condensed Italics"/>
              </a:rPr>
              <a:t>Italy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01561" y="1028700"/>
            <a:ext cx="7557739" cy="6482583"/>
          </a:xfrm>
          <a:custGeom>
            <a:avLst/>
            <a:gdLst/>
            <a:ahLst/>
            <a:cxnLst/>
            <a:rect l="l" t="t" r="r" b="b"/>
            <a:pathLst>
              <a:path w="7557739" h="6482583">
                <a:moveTo>
                  <a:pt x="0" y="0"/>
                </a:moveTo>
                <a:lnTo>
                  <a:pt x="7557739" y="0"/>
                </a:lnTo>
                <a:lnTo>
                  <a:pt x="7557739" y="6482583"/>
                </a:lnTo>
                <a:lnTo>
                  <a:pt x="0" y="6482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00" t="-2957" r="-104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7594910" cy="6482583"/>
          </a:xfrm>
          <a:custGeom>
            <a:avLst/>
            <a:gdLst/>
            <a:ahLst/>
            <a:cxnLst/>
            <a:rect l="l" t="t" r="r" b="b"/>
            <a:pathLst>
              <a:path w="7594910" h="6482583">
                <a:moveTo>
                  <a:pt x="0" y="0"/>
                </a:moveTo>
                <a:lnTo>
                  <a:pt x="7594910" y="0"/>
                </a:lnTo>
                <a:lnTo>
                  <a:pt x="7594910" y="6482583"/>
                </a:lnTo>
                <a:lnTo>
                  <a:pt x="0" y="6482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58" r="-192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25888" y="7661275"/>
            <a:ext cx="6800534" cy="2397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EFE"/>
                </a:solidFill>
                <a:latin typeface="Arial Nova Condensed Italics"/>
              </a:rPr>
              <a:t>Friedrich Paulus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EFE"/>
                </a:solidFill>
                <a:latin typeface="Arial Nova Condensed Italics"/>
              </a:rPr>
              <a:t>(marshal) </a:t>
            </a:r>
          </a:p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FFEFE"/>
                </a:solidFill>
                <a:latin typeface="Arial Nova Condensed Italics"/>
              </a:rPr>
              <a:t>-on the left-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77862" y="8015922"/>
            <a:ext cx="30051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EFE"/>
                </a:solidFill>
                <a:latin typeface="Arial Nova Condensed Italics"/>
              </a:rPr>
              <a:t>Wehrmacht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7594910" cy="6421610"/>
          </a:xfrm>
          <a:custGeom>
            <a:avLst/>
            <a:gdLst/>
            <a:ahLst/>
            <a:cxnLst/>
            <a:rect l="l" t="t" r="r" b="b"/>
            <a:pathLst>
              <a:path w="7594910" h="6421610">
                <a:moveTo>
                  <a:pt x="0" y="0"/>
                </a:moveTo>
                <a:lnTo>
                  <a:pt x="7594910" y="0"/>
                </a:lnTo>
                <a:lnTo>
                  <a:pt x="7594910" y="6421610"/>
                </a:lnTo>
                <a:lnTo>
                  <a:pt x="0" y="642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37" r="-62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64390" y="1028700"/>
            <a:ext cx="7594910" cy="6421610"/>
          </a:xfrm>
          <a:custGeom>
            <a:avLst/>
            <a:gdLst/>
            <a:ahLst/>
            <a:cxnLst/>
            <a:rect l="l" t="t" r="r" b="b"/>
            <a:pathLst>
              <a:path w="7594910" h="6421610">
                <a:moveTo>
                  <a:pt x="0" y="0"/>
                </a:moveTo>
                <a:lnTo>
                  <a:pt x="7594910" y="0"/>
                </a:lnTo>
                <a:lnTo>
                  <a:pt x="7594910" y="6421610"/>
                </a:lnTo>
                <a:lnTo>
                  <a:pt x="0" y="642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05285" y="10287000"/>
            <a:ext cx="7594910" cy="6482583"/>
          </a:xfrm>
          <a:custGeom>
            <a:avLst/>
            <a:gdLst/>
            <a:ahLst/>
            <a:cxnLst/>
            <a:rect l="l" t="t" r="r" b="b"/>
            <a:pathLst>
              <a:path w="7594910" h="6482583">
                <a:moveTo>
                  <a:pt x="0" y="0"/>
                </a:moveTo>
                <a:lnTo>
                  <a:pt x="7594910" y="0"/>
                </a:lnTo>
                <a:lnTo>
                  <a:pt x="7594910" y="6482583"/>
                </a:lnTo>
                <a:lnTo>
                  <a:pt x="0" y="6482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58" r="-1920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07252" y="8106900"/>
            <a:ext cx="2837805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EFE"/>
                </a:solidFill>
                <a:latin typeface="Arial Nova Condensed Italics"/>
              </a:rPr>
              <a:t>Panzer Unit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08179" y="8106900"/>
            <a:ext cx="2307332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EFE"/>
                </a:solidFill>
                <a:latin typeface="Arial Nova Condensed Italics"/>
              </a:rPr>
              <a:t>Luftwaffe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98388" y="5589549"/>
            <a:ext cx="4091704" cy="4217173"/>
          </a:xfrm>
          <a:custGeom>
            <a:avLst/>
            <a:gdLst/>
            <a:ahLst/>
            <a:cxnLst/>
            <a:rect l="l" t="t" r="r" b="b"/>
            <a:pathLst>
              <a:path w="4091704" h="4217173">
                <a:moveTo>
                  <a:pt x="0" y="0"/>
                </a:moveTo>
                <a:lnTo>
                  <a:pt x="4091703" y="0"/>
                </a:lnTo>
                <a:lnTo>
                  <a:pt x="4091703" y="4217173"/>
                </a:lnTo>
                <a:lnTo>
                  <a:pt x="0" y="4217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63936" y="1028700"/>
            <a:ext cx="7795364" cy="3897682"/>
          </a:xfrm>
          <a:custGeom>
            <a:avLst/>
            <a:gdLst/>
            <a:ahLst/>
            <a:cxnLst/>
            <a:rect l="l" t="t" r="r" b="b"/>
            <a:pathLst>
              <a:path w="7795364" h="3897682">
                <a:moveTo>
                  <a:pt x="0" y="0"/>
                </a:moveTo>
                <a:lnTo>
                  <a:pt x="7795364" y="0"/>
                </a:lnTo>
                <a:lnTo>
                  <a:pt x="7795364" y="3897682"/>
                </a:lnTo>
                <a:lnTo>
                  <a:pt x="0" y="389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00872" y="6927568"/>
            <a:ext cx="2315913" cy="1541135"/>
          </a:xfrm>
          <a:custGeom>
            <a:avLst/>
            <a:gdLst/>
            <a:ahLst/>
            <a:cxnLst/>
            <a:rect l="l" t="t" r="r" b="b"/>
            <a:pathLst>
              <a:path w="2315913" h="1541135">
                <a:moveTo>
                  <a:pt x="0" y="0"/>
                </a:moveTo>
                <a:lnTo>
                  <a:pt x="2315914" y="0"/>
                </a:lnTo>
                <a:lnTo>
                  <a:pt x="2315914" y="1541135"/>
                </a:lnTo>
                <a:lnTo>
                  <a:pt x="0" y="1541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57250"/>
            <a:ext cx="746025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Yeseva One"/>
              </a:rPr>
              <a:t>Soviet Union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484615"/>
            <a:ext cx="8736013" cy="275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Old Standard"/>
              </a:rPr>
              <a:t>Russia from the allies powers.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Old Standard"/>
              </a:rPr>
              <a:t>Josef Stalin is command of the Soviet Russia. 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Old Standard"/>
              </a:rPr>
              <a:t>Russia has a the Red Army. 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Old Standard"/>
              </a:rPr>
              <a:t>Most of the Red Army participated in this war. </a:t>
            </a: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Old Standard"/>
              </a:rPr>
              <a:t>Soviets fight alone.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1901" y="8507686"/>
            <a:ext cx="211385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EFE"/>
                </a:solidFill>
                <a:latin typeface="Arial Nova Condensed Italics"/>
              </a:rPr>
              <a:t>The Red Army Flag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7594910" cy="6421610"/>
          </a:xfrm>
          <a:custGeom>
            <a:avLst/>
            <a:gdLst/>
            <a:ahLst/>
            <a:cxnLst/>
            <a:rect l="l" t="t" r="r" b="b"/>
            <a:pathLst>
              <a:path w="7594910" h="6421610">
                <a:moveTo>
                  <a:pt x="0" y="0"/>
                </a:moveTo>
                <a:lnTo>
                  <a:pt x="7594910" y="0"/>
                </a:lnTo>
                <a:lnTo>
                  <a:pt x="7594910" y="6421610"/>
                </a:lnTo>
                <a:lnTo>
                  <a:pt x="0" y="642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79" r="-2810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64390" y="1028700"/>
            <a:ext cx="7594910" cy="6421610"/>
          </a:xfrm>
          <a:custGeom>
            <a:avLst/>
            <a:gdLst/>
            <a:ahLst/>
            <a:cxnLst/>
            <a:rect l="l" t="t" r="r" b="b"/>
            <a:pathLst>
              <a:path w="7594910" h="6421610">
                <a:moveTo>
                  <a:pt x="0" y="0"/>
                </a:moveTo>
                <a:lnTo>
                  <a:pt x="7594910" y="0"/>
                </a:lnTo>
                <a:lnTo>
                  <a:pt x="7594910" y="6421610"/>
                </a:lnTo>
                <a:lnTo>
                  <a:pt x="0" y="642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53" r="-223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1184" y="8015074"/>
            <a:ext cx="7309942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FFFEFE"/>
                </a:solidFill>
                <a:latin typeface="Arial Nova Condensed Italics"/>
              </a:rPr>
              <a:t>Soviet soldiers counterattack.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45476" y="8202716"/>
            <a:ext cx="74138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EFE"/>
                </a:solidFill>
                <a:latin typeface="Arial Nova Condensed Italics"/>
              </a:rPr>
              <a:t>Soviet soldiers are waiting to throw down Nazi flags.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Özel</PresentationFormat>
  <Paragraphs>0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1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Siyah Koyu Sade Sunum</dc:title>
  <cp:lastModifiedBy>Atınç Gök</cp:lastModifiedBy>
  <cp:revision>2</cp:revision>
  <dcterms:created xsi:type="dcterms:W3CDTF">2006-08-16T00:00:00Z</dcterms:created>
  <dcterms:modified xsi:type="dcterms:W3CDTF">2023-12-27T09:34:54Z</dcterms:modified>
  <dc:identifier>DAF3LXG4vy0</dc:identifier>
</cp:coreProperties>
</file>